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8" r:id="rId22"/>
    <p:sldId id="276" r:id="rId23"/>
    <p:sldId id="277" r:id="rId24"/>
    <p:sldId id="279" r:id="rId25"/>
    <p:sldId id="281" r:id="rId26"/>
    <p:sldId id="280"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B6148D-E28B-1C82-1911-91DECD365714}" v="4" dt="2020-05-26T21:39:41.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0"/>
  </p:normalViewPr>
  <p:slideViewPr>
    <p:cSldViewPr>
      <p:cViewPr varScale="1">
        <p:scale>
          <a:sx n="103" d="100"/>
          <a:sy n="103" d="100"/>
        </p:scale>
        <p:origin x="188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B817AE54-F0CB-47C2-B033-1BF9E7026DC0}" type="datetimeFigureOut">
              <a:rPr lang="en-CA" smtClean="0"/>
              <a:t>2020-11-20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817AE54-F0CB-47C2-B033-1BF9E7026DC0}" type="datetimeFigureOut">
              <a:rPr lang="en-CA" smtClean="0"/>
              <a:t>2020-11-20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817AE54-F0CB-47C2-B033-1BF9E7026DC0}" type="datetimeFigureOut">
              <a:rPr lang="en-CA" smtClean="0"/>
              <a:t>2020-11-20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817AE54-F0CB-47C2-B033-1BF9E7026DC0}" type="datetimeFigureOut">
              <a:rPr lang="en-CA" smtClean="0"/>
              <a:t>2020-11-20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17AE54-F0CB-47C2-B033-1BF9E7026DC0}" type="datetimeFigureOut">
              <a:rPr lang="en-CA" smtClean="0"/>
              <a:t>2020-11-20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B817AE54-F0CB-47C2-B033-1BF9E7026DC0}" type="datetimeFigureOut">
              <a:rPr lang="en-CA" smtClean="0"/>
              <a:t>2020-11-20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B817AE54-F0CB-47C2-B033-1BF9E7026DC0}" type="datetimeFigureOut">
              <a:rPr lang="en-CA" smtClean="0"/>
              <a:t>2020-11-20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B817AE54-F0CB-47C2-B033-1BF9E7026DC0}" type="datetimeFigureOut">
              <a:rPr lang="en-CA" smtClean="0"/>
              <a:t>2020-11-20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7AE54-F0CB-47C2-B033-1BF9E7026DC0}" type="datetimeFigureOut">
              <a:rPr lang="en-CA" smtClean="0"/>
              <a:t>2020-11-20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7AE54-F0CB-47C2-B033-1BF9E7026DC0}" type="datetimeFigureOut">
              <a:rPr lang="en-CA" smtClean="0"/>
              <a:t>2020-11-20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7AE54-F0CB-47C2-B033-1BF9E7026DC0}" type="datetimeFigureOut">
              <a:rPr lang="en-CA" smtClean="0"/>
              <a:t>2020-11-20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7AE54-F0CB-47C2-B033-1BF9E7026DC0}" type="datetimeFigureOut">
              <a:rPr lang="en-CA" smtClean="0"/>
              <a:t>2020-11-20</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8C4FD-DA15-4415-B6B9-44D56F0A1BCC}"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2800" dirty="0"/>
              <a:t>Blueberry Jam </a:t>
            </a:r>
            <a:r>
              <a:rPr lang="en-CA" dirty="0"/>
              <a:t>	</a:t>
            </a:r>
          </a:p>
        </p:txBody>
      </p:sp>
      <p:pic>
        <p:nvPicPr>
          <p:cNvPr id="7" name="Content Placeholder 6" descr="blueberry jam.png"/>
          <p:cNvPicPr>
            <a:picLocks noGrp="1" noChangeAspect="1"/>
          </p:cNvPicPr>
          <p:nvPr>
            <p:ph idx="1"/>
          </p:nvPr>
        </p:nvPicPr>
        <p:blipFill>
          <a:blip r:embed="rId2" cstate="print"/>
          <a:stretch>
            <a:fillRect/>
          </a:stretch>
        </p:blipFill>
        <p:spPr>
          <a:xfrm>
            <a:off x="4128071" y="1196752"/>
            <a:ext cx="4680520" cy="46805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 Placeholder 5"/>
          <p:cNvSpPr>
            <a:spLocks noGrp="1"/>
          </p:cNvSpPr>
          <p:nvPr>
            <p:ph type="body" sz="half" idx="2"/>
          </p:nvPr>
        </p:nvSpPr>
        <p:spPr/>
        <p:txBody>
          <a:bodyPr>
            <a:normAutofit fontScale="85000" lnSpcReduction="20000"/>
          </a:bodyPr>
          <a:lstStyle/>
          <a:p>
            <a:r>
              <a:rPr lang="en-CA" b="1" dirty="0">
                <a:solidFill>
                  <a:srgbClr val="FF0000"/>
                </a:solidFill>
              </a:rPr>
              <a:t>Ingredients:</a:t>
            </a:r>
          </a:p>
          <a:p>
            <a:r>
              <a:rPr lang="en-CA" dirty="0"/>
              <a:t>Organic: Black tea*, black currants, blueberries, </a:t>
            </a:r>
            <a:r>
              <a:rPr lang="en-CA" dirty="0" err="1"/>
              <a:t>elderberri</a:t>
            </a:r>
            <a:r>
              <a:rPr lang="en-CA" dirty="0"/>
              <a:t> </a:t>
            </a:r>
            <a:r>
              <a:rPr lang="en-CA" dirty="0" err="1"/>
              <a:t>es</a:t>
            </a:r>
            <a:r>
              <a:rPr lang="en-CA" dirty="0"/>
              <a:t>, cornflower petals, </a:t>
            </a:r>
            <a:r>
              <a:rPr lang="en-CA" dirty="0" err="1"/>
              <a:t>stevia</a:t>
            </a:r>
            <a:r>
              <a:rPr lang="en-CA" dirty="0"/>
              <a:t> extract. With organic raspberry and natural blueberry flavouring.</a:t>
            </a:r>
          </a:p>
          <a:p>
            <a:endParaRPr lang="en-CA" dirty="0"/>
          </a:p>
          <a:p>
            <a:r>
              <a:rPr lang="en-CA" b="1" dirty="0">
                <a:solidFill>
                  <a:srgbClr val="FF0000"/>
                </a:solidFill>
              </a:rPr>
              <a:t>Medicinal Properties:</a:t>
            </a:r>
          </a:p>
          <a:p>
            <a:r>
              <a:rPr lang="en-CA" dirty="0"/>
              <a:t>Blueberries treat and prevent digestive orders, improve circulation, maintain eye health, and reduce inflammation.</a:t>
            </a:r>
          </a:p>
          <a:p>
            <a:endParaRPr lang="en-CA" b="1" dirty="0"/>
          </a:p>
          <a:p>
            <a:r>
              <a:rPr lang="en-CA" dirty="0"/>
              <a:t>Elderberry lowers cholesterol, to improve vision, to boost the immune system, to improve heart health and for coughs, colds, flu, bacterial and viral infections and tonsillitis.</a:t>
            </a:r>
          </a:p>
          <a:p>
            <a:endParaRPr lang="en-CA" dirty="0"/>
          </a:p>
          <a:p>
            <a:r>
              <a:rPr lang="en-CA" dirty="0"/>
              <a:t>Cornflower petals are rich in potassium salts and tannin, a powerful astringent, antiseptic, soothing, and anti-inflammatory properties, help regulate ph levels in the </a:t>
            </a:r>
            <a:r>
              <a:rPr lang="en-CA" dirty="0" err="1"/>
              <a:t>bloodrich</a:t>
            </a:r>
            <a:r>
              <a:rPr lang="en-CA" dirty="0"/>
              <a:t> in vitamin C, folic acid, and other organic compounds that help detoxify the body.</a:t>
            </a:r>
            <a:br>
              <a:rPr lang="en-CA" dirty="0"/>
            </a:br>
            <a:endParaRPr lang="en-CA" dirty="0"/>
          </a:p>
          <a:p>
            <a:r>
              <a:rPr lang="en-CA" dirty="0"/>
              <a:t>Black currents help whooping cough in children. And the berry juice is beneficial in colic pains, diarrhea, anemia.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a:t>Mullein</a:t>
            </a:r>
            <a:r>
              <a:rPr lang="en-CA" sz="2800" dirty="0"/>
              <a:t> </a:t>
            </a:r>
          </a:p>
        </p:txBody>
      </p:sp>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a:t>Mullein Leaf (dried)</a:t>
            </a:r>
          </a:p>
          <a:p>
            <a:endParaRPr lang="en-CA" dirty="0"/>
          </a:p>
          <a:p>
            <a:r>
              <a:rPr lang="en-CA" b="1" dirty="0">
                <a:solidFill>
                  <a:srgbClr val="FF0000"/>
                </a:solidFill>
              </a:rPr>
              <a:t>Medicinal Properties:</a:t>
            </a:r>
          </a:p>
          <a:p>
            <a:r>
              <a:rPr lang="en-CA" dirty="0"/>
              <a:t>The mullein plant has many uses that include the root, leaf, flower, stalk and resin.  The mullein leaf is known to support a strong respiratory system and aide in clearing cough and wheezing. </a:t>
            </a:r>
          </a:p>
        </p:txBody>
      </p:sp>
      <p:pic>
        <p:nvPicPr>
          <p:cNvPr id="5" name="Picture 4"/>
          <p:cNvPicPr>
            <a:picLocks noChangeAspect="1"/>
          </p:cNvPicPr>
          <p:nvPr/>
        </p:nvPicPr>
        <p:blipFill>
          <a:blip r:embed="rId2"/>
          <a:stretch>
            <a:fillRect/>
          </a:stretch>
        </p:blipFill>
        <p:spPr>
          <a:xfrm>
            <a:off x="3923928" y="2795908"/>
            <a:ext cx="4591948" cy="33487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1435100"/>
            <a:ext cx="2324397" cy="17432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56600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364"/>
            <a:ext cx="8075240" cy="1246460"/>
          </a:xfrm>
        </p:spPr>
        <p:txBody>
          <a:bodyPr>
            <a:normAutofit fontScale="90000"/>
          </a:bodyPr>
          <a:lstStyle/>
          <a:p>
            <a:r>
              <a:rPr lang="en-CA" sz="4400" dirty="0" err="1"/>
              <a:t>Jitl’l</a:t>
            </a:r>
            <a:r>
              <a:rPr lang="en-CA" sz="4400" dirty="0"/>
              <a:t> </a:t>
            </a:r>
            <a:r>
              <a:rPr lang="en-CA" sz="3100" dirty="0"/>
              <a:t>(Haida)</a:t>
            </a:r>
            <a:br>
              <a:rPr lang="en-CA" sz="3100" dirty="0"/>
            </a:br>
            <a:r>
              <a:rPr lang="en-CA" sz="2800" dirty="0"/>
              <a:t>Elderberry </a:t>
            </a:r>
            <a:br>
              <a:rPr lang="en-CA" sz="2800" dirty="0"/>
            </a:br>
            <a:endParaRPr lang="en-CA" sz="2800" dirty="0"/>
          </a:p>
        </p:txBody>
      </p:sp>
      <p:sp>
        <p:nvSpPr>
          <p:cNvPr id="4" name="Text Placeholder 3"/>
          <p:cNvSpPr>
            <a:spLocks noGrp="1"/>
          </p:cNvSpPr>
          <p:nvPr>
            <p:ph type="body" sz="half" idx="2"/>
          </p:nvPr>
        </p:nvSpPr>
        <p:spPr>
          <a:xfrm>
            <a:off x="462406" y="1988840"/>
            <a:ext cx="3008313" cy="4691063"/>
          </a:xfrm>
        </p:spPr>
        <p:txBody>
          <a:bodyPr/>
          <a:lstStyle/>
          <a:p>
            <a:r>
              <a:rPr lang="en-CA" b="1" dirty="0">
                <a:solidFill>
                  <a:srgbClr val="FF0000"/>
                </a:solidFill>
              </a:rPr>
              <a:t>Ingredients:</a:t>
            </a:r>
          </a:p>
          <a:p>
            <a:r>
              <a:rPr lang="en-CA" dirty="0"/>
              <a:t>Elderberry berries (dried)</a:t>
            </a:r>
          </a:p>
          <a:p>
            <a:endParaRPr lang="en-CA" dirty="0"/>
          </a:p>
          <a:p>
            <a:r>
              <a:rPr lang="en-CA" b="1" dirty="0">
                <a:solidFill>
                  <a:srgbClr val="FF0000"/>
                </a:solidFill>
              </a:rPr>
              <a:t>Medicinal Properties:</a:t>
            </a:r>
          </a:p>
          <a:p>
            <a:r>
              <a:rPr lang="en-CA" dirty="0"/>
              <a:t>Used for its antioxidant activity to lower cholesterol, improve vision, boost the immune system, improve heart health and for coughs, colds, flu, bacterial and viral infections and tonsillitis.</a:t>
            </a:r>
          </a:p>
        </p:txBody>
      </p:sp>
      <p:pic>
        <p:nvPicPr>
          <p:cNvPr id="3" name="Picture 2"/>
          <p:cNvPicPr>
            <a:picLocks noChangeAspect="1"/>
          </p:cNvPicPr>
          <p:nvPr/>
        </p:nvPicPr>
        <p:blipFill>
          <a:blip r:embed="rId2"/>
          <a:stretch>
            <a:fillRect/>
          </a:stretch>
        </p:blipFill>
        <p:spPr>
          <a:xfrm>
            <a:off x="4187931" y="3356992"/>
            <a:ext cx="4328350" cy="28803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614358"/>
            <a:ext cx="2964906" cy="197485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33318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Lavender </a:t>
            </a:r>
          </a:p>
        </p:txBody>
      </p:sp>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a:t>Lavender flower (dried)</a:t>
            </a:r>
          </a:p>
          <a:p>
            <a:endParaRPr lang="en-CA" dirty="0"/>
          </a:p>
          <a:p>
            <a:r>
              <a:rPr lang="en-CA" b="1" dirty="0">
                <a:solidFill>
                  <a:srgbClr val="FF0000"/>
                </a:solidFill>
              </a:rPr>
              <a:t>Medicinal Properties:</a:t>
            </a:r>
          </a:p>
          <a:p>
            <a:r>
              <a:rPr lang="en-CA" dirty="0"/>
              <a:t>Lavender oil is believed to have antiseptic and anti-inflammatory properties which can be used to help heal minor burns and bug bites. Research has revealed that the essential oil of lavender may be useful for treating anxiety, insomnia, depression, and restlessness.</a:t>
            </a:r>
          </a:p>
        </p:txBody>
      </p:sp>
      <p:pic>
        <p:nvPicPr>
          <p:cNvPr id="5" name="Picture 4"/>
          <p:cNvPicPr>
            <a:picLocks noChangeAspect="1"/>
          </p:cNvPicPr>
          <p:nvPr/>
        </p:nvPicPr>
        <p:blipFill>
          <a:blip r:embed="rId2"/>
          <a:stretch>
            <a:fillRect/>
          </a:stretch>
        </p:blipFill>
        <p:spPr>
          <a:xfrm>
            <a:off x="4283968" y="2708920"/>
            <a:ext cx="3587552" cy="35875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3"/>
          <a:stretch>
            <a:fillRect/>
          </a:stretch>
        </p:blipFill>
        <p:spPr>
          <a:xfrm>
            <a:off x="5580112" y="548680"/>
            <a:ext cx="3176183" cy="22960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7023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147248" cy="1162050"/>
          </a:xfrm>
        </p:spPr>
        <p:txBody>
          <a:bodyPr>
            <a:normAutofit fontScale="90000"/>
          </a:bodyPr>
          <a:lstStyle/>
          <a:p>
            <a:br>
              <a:rPr lang="en-CA" sz="2800" dirty="0"/>
            </a:br>
            <a:br>
              <a:rPr lang="en-CA" sz="2800" dirty="0"/>
            </a:br>
            <a:r>
              <a:rPr lang="en-CA" sz="4400" u="sng" dirty="0" err="1"/>
              <a:t>G</a:t>
            </a:r>
            <a:r>
              <a:rPr lang="en-CA" sz="4400" dirty="0" err="1"/>
              <a:t>udang.xaal</a:t>
            </a:r>
            <a:r>
              <a:rPr lang="en-CA" sz="2800" dirty="0"/>
              <a:t> (Haida)</a:t>
            </a:r>
            <a:br>
              <a:rPr lang="en-CA" sz="2800" dirty="0"/>
            </a:br>
            <a:r>
              <a:rPr lang="en-CA" sz="2800" dirty="0"/>
              <a:t>Nettle </a:t>
            </a:r>
          </a:p>
        </p:txBody>
      </p:sp>
      <p:sp>
        <p:nvSpPr>
          <p:cNvPr id="4" name="Text Placeholder 3"/>
          <p:cNvSpPr>
            <a:spLocks noGrp="1"/>
          </p:cNvSpPr>
          <p:nvPr>
            <p:ph type="body" sz="half" idx="2"/>
          </p:nvPr>
        </p:nvSpPr>
        <p:spPr>
          <a:xfrm>
            <a:off x="457200" y="2060848"/>
            <a:ext cx="3008313" cy="4691063"/>
          </a:xfrm>
        </p:spPr>
        <p:txBody>
          <a:bodyPr/>
          <a:lstStyle/>
          <a:p>
            <a:r>
              <a:rPr lang="en-CA" b="1" dirty="0">
                <a:solidFill>
                  <a:srgbClr val="FF0000"/>
                </a:solidFill>
              </a:rPr>
              <a:t>Ingredients:</a:t>
            </a:r>
          </a:p>
          <a:p>
            <a:r>
              <a:rPr lang="en-CA" dirty="0"/>
              <a:t>Nettle leaves (dried)</a:t>
            </a:r>
          </a:p>
          <a:p>
            <a:endParaRPr lang="en-CA" dirty="0"/>
          </a:p>
          <a:p>
            <a:r>
              <a:rPr lang="en-CA" b="1" dirty="0">
                <a:solidFill>
                  <a:srgbClr val="FF0000"/>
                </a:solidFill>
              </a:rPr>
              <a:t>Medicinal Properties:</a:t>
            </a:r>
          </a:p>
          <a:p>
            <a:r>
              <a:rPr lang="en-CA" dirty="0"/>
              <a:t>Stinging nettle root is used for joint ailments, as a diuretic, and as an astringent. Stinging nettle above ground parts are used along with large amounts of fluids in so-called “irrigation therapy” for urinary tract infections (UTI), urinary tract inflammation, and kidney stones</a:t>
            </a:r>
          </a:p>
        </p:txBody>
      </p:sp>
      <p:pic>
        <p:nvPicPr>
          <p:cNvPr id="3" name="Picture 2"/>
          <p:cNvPicPr>
            <a:picLocks noChangeAspect="1"/>
          </p:cNvPicPr>
          <p:nvPr/>
        </p:nvPicPr>
        <p:blipFill>
          <a:blip r:embed="rId2"/>
          <a:stretch>
            <a:fillRect/>
          </a:stretch>
        </p:blipFill>
        <p:spPr>
          <a:xfrm>
            <a:off x="4139952" y="3789040"/>
            <a:ext cx="4464496" cy="24652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5436096" y="2060848"/>
            <a:ext cx="2771800" cy="20740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7384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03232" cy="1162050"/>
          </a:xfrm>
        </p:spPr>
        <p:txBody>
          <a:bodyPr>
            <a:normAutofit/>
          </a:bodyPr>
          <a:lstStyle/>
          <a:p>
            <a:r>
              <a:rPr lang="en-CA" sz="4000" dirty="0" err="1"/>
              <a:t>S</a:t>
            </a:r>
            <a:r>
              <a:rPr lang="en-CA" sz="4000" u="sng" dirty="0" err="1"/>
              <a:t>k</a:t>
            </a:r>
            <a:r>
              <a:rPr lang="en-CA" sz="4000" dirty="0" err="1"/>
              <a:t>’awgaan</a:t>
            </a:r>
            <a:r>
              <a:rPr lang="en-CA" sz="2800" dirty="0"/>
              <a:t> (Haida)</a:t>
            </a:r>
            <a:br>
              <a:rPr lang="en-CA" sz="2800" dirty="0"/>
            </a:br>
            <a:r>
              <a:rPr lang="en-CA" sz="2800" dirty="0"/>
              <a:t>Raspberry </a:t>
            </a:r>
          </a:p>
        </p:txBody>
      </p:sp>
      <p:sp>
        <p:nvSpPr>
          <p:cNvPr id="4" name="Text Placeholder 3"/>
          <p:cNvSpPr>
            <a:spLocks noGrp="1"/>
          </p:cNvSpPr>
          <p:nvPr>
            <p:ph type="body" sz="half" idx="2"/>
          </p:nvPr>
        </p:nvSpPr>
        <p:spPr>
          <a:xfrm>
            <a:off x="539552" y="1772816"/>
            <a:ext cx="3008313" cy="4691063"/>
          </a:xfrm>
        </p:spPr>
        <p:txBody>
          <a:bodyPr/>
          <a:lstStyle/>
          <a:p>
            <a:r>
              <a:rPr lang="en-CA" b="1" dirty="0">
                <a:solidFill>
                  <a:srgbClr val="FF0000"/>
                </a:solidFill>
              </a:rPr>
              <a:t>Ingredients:</a:t>
            </a:r>
          </a:p>
          <a:p>
            <a:r>
              <a:rPr lang="en-CA" dirty="0"/>
              <a:t>Raspberry Leaf (dried)</a:t>
            </a:r>
          </a:p>
          <a:p>
            <a:endParaRPr lang="en-CA" dirty="0"/>
          </a:p>
          <a:p>
            <a:r>
              <a:rPr lang="en-CA" b="1" dirty="0">
                <a:solidFill>
                  <a:srgbClr val="FF0000"/>
                </a:solidFill>
              </a:rPr>
              <a:t>Medicinal Properties:</a:t>
            </a:r>
          </a:p>
          <a:p>
            <a:r>
              <a:rPr lang="en-CA" dirty="0"/>
              <a:t>Raspberry leaf provides a subtle flavour and acts as a stabilizer for many other ingredients.  It is often used as an antioxidant as it is high in magnesium, potassium, iron and b-vitamins.  Raspberry leaf is used to treat nausea, leg cramps and to help calm or soothe to aide in sleeping.  It can also be used as an ointment to help with skin rashes and sunburn. </a:t>
            </a:r>
          </a:p>
        </p:txBody>
      </p:sp>
      <p:pic>
        <p:nvPicPr>
          <p:cNvPr id="5" name="Picture 4"/>
          <p:cNvPicPr>
            <a:picLocks noChangeAspect="1"/>
          </p:cNvPicPr>
          <p:nvPr/>
        </p:nvPicPr>
        <p:blipFill>
          <a:blip r:embed="rId2"/>
          <a:stretch>
            <a:fillRect/>
          </a:stretch>
        </p:blipFill>
        <p:spPr>
          <a:xfrm>
            <a:off x="4644008" y="3074500"/>
            <a:ext cx="3360914" cy="336091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340768"/>
            <a:ext cx="2645603" cy="21564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65308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03232" cy="1162050"/>
          </a:xfrm>
        </p:spPr>
        <p:txBody>
          <a:bodyPr>
            <a:normAutofit/>
          </a:bodyPr>
          <a:lstStyle/>
          <a:p>
            <a:r>
              <a:rPr lang="en-CA" sz="4000" dirty="0" err="1"/>
              <a:t>k’aay</a:t>
            </a:r>
            <a:r>
              <a:rPr lang="en-CA" sz="3200" dirty="0"/>
              <a:t> </a:t>
            </a:r>
            <a:r>
              <a:rPr lang="en-CA" sz="2800" dirty="0"/>
              <a:t>(Haida)</a:t>
            </a:r>
            <a:br>
              <a:rPr lang="en-CA" sz="2800" dirty="0"/>
            </a:br>
            <a:r>
              <a:rPr lang="en-CA" sz="2800" dirty="0"/>
              <a:t>Apple</a:t>
            </a:r>
          </a:p>
        </p:txBody>
      </p:sp>
      <p:sp>
        <p:nvSpPr>
          <p:cNvPr id="4" name="Text Placeholder 3"/>
          <p:cNvSpPr>
            <a:spLocks noGrp="1"/>
          </p:cNvSpPr>
          <p:nvPr>
            <p:ph type="body" sz="half" idx="2"/>
          </p:nvPr>
        </p:nvSpPr>
        <p:spPr>
          <a:xfrm>
            <a:off x="457200" y="2175573"/>
            <a:ext cx="3008313" cy="4691063"/>
          </a:xfrm>
        </p:spPr>
        <p:txBody>
          <a:bodyPr/>
          <a:lstStyle/>
          <a:p>
            <a:r>
              <a:rPr lang="en-CA" b="1" dirty="0">
                <a:solidFill>
                  <a:srgbClr val="FF0000"/>
                </a:solidFill>
              </a:rPr>
              <a:t>Ingredients:</a:t>
            </a:r>
          </a:p>
          <a:p>
            <a:r>
              <a:rPr lang="en-CA" dirty="0"/>
              <a:t>Crab apple slices with skin - dried</a:t>
            </a:r>
          </a:p>
          <a:p>
            <a:endParaRPr lang="en-CA" dirty="0"/>
          </a:p>
          <a:p>
            <a:r>
              <a:rPr lang="en-CA" b="1" dirty="0">
                <a:solidFill>
                  <a:srgbClr val="FF0000"/>
                </a:solidFill>
              </a:rPr>
              <a:t>Medicinal Properties:</a:t>
            </a:r>
          </a:p>
          <a:p>
            <a:r>
              <a:rPr lang="en-CA" dirty="0"/>
              <a:t>Crab apple is a small, bitter apple variety.  The fruit pulp is often used as an ointment to heal flesh wounds.  The fruit is high in natural pectin and used to help make jams or jellies.  The fruit, when dried and eaten can be used as a laxative.  It is high in vitamins and acids which promote a neutral digestive system.</a:t>
            </a:r>
          </a:p>
        </p:txBody>
      </p:sp>
      <p:pic>
        <p:nvPicPr>
          <p:cNvPr id="3" name="Picture 2"/>
          <p:cNvPicPr>
            <a:picLocks noChangeAspect="1"/>
          </p:cNvPicPr>
          <p:nvPr/>
        </p:nvPicPr>
        <p:blipFill>
          <a:blip r:embed="rId2"/>
          <a:stretch>
            <a:fillRect/>
          </a:stretch>
        </p:blipFill>
        <p:spPr>
          <a:xfrm>
            <a:off x="4129980" y="2996952"/>
            <a:ext cx="4330452" cy="289274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395557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3050"/>
            <a:ext cx="8075917" cy="1162050"/>
          </a:xfrm>
        </p:spPr>
        <p:txBody>
          <a:bodyPr>
            <a:normAutofit/>
          </a:bodyPr>
          <a:lstStyle/>
          <a:p>
            <a:r>
              <a:rPr lang="en-CA" sz="4000" dirty="0" err="1"/>
              <a:t>Tllgaa</a:t>
            </a:r>
            <a:r>
              <a:rPr lang="en-CA" sz="4000" dirty="0"/>
              <a:t> </a:t>
            </a:r>
            <a:r>
              <a:rPr lang="en-CA" sz="4000" dirty="0" err="1"/>
              <a:t>s</a:t>
            </a:r>
            <a:r>
              <a:rPr lang="en-CA" sz="4000" u="sng" dirty="0" err="1"/>
              <a:t>k</a:t>
            </a:r>
            <a:r>
              <a:rPr lang="en-CA" sz="4000" dirty="0" err="1"/>
              <a:t>’aawgaanga</a:t>
            </a:r>
            <a:r>
              <a:rPr lang="en-CA" sz="4000" dirty="0"/>
              <a:t> </a:t>
            </a:r>
            <a:r>
              <a:rPr lang="en-CA" sz="2800" dirty="0"/>
              <a:t>(Haida) </a:t>
            </a:r>
            <a:br>
              <a:rPr lang="en-CA" sz="2800" dirty="0"/>
            </a:br>
            <a:r>
              <a:rPr lang="en-CA" sz="2800" dirty="0"/>
              <a:t>Blackberry</a:t>
            </a:r>
          </a:p>
        </p:txBody>
      </p:sp>
      <p:sp>
        <p:nvSpPr>
          <p:cNvPr id="4" name="Text Placeholder 3"/>
          <p:cNvSpPr>
            <a:spLocks noGrp="1"/>
          </p:cNvSpPr>
          <p:nvPr>
            <p:ph type="body" sz="half" idx="2"/>
          </p:nvPr>
        </p:nvSpPr>
        <p:spPr>
          <a:xfrm>
            <a:off x="611560" y="1965820"/>
            <a:ext cx="3008313" cy="4691063"/>
          </a:xfrm>
        </p:spPr>
        <p:txBody>
          <a:bodyPr/>
          <a:lstStyle/>
          <a:p>
            <a:r>
              <a:rPr lang="en-CA" b="1" dirty="0">
                <a:solidFill>
                  <a:srgbClr val="FF0000"/>
                </a:solidFill>
              </a:rPr>
              <a:t>Ingredients:</a:t>
            </a:r>
          </a:p>
          <a:p>
            <a:r>
              <a:rPr lang="en-CA" dirty="0"/>
              <a:t>Fresh or dried blackberry fruit</a:t>
            </a:r>
          </a:p>
          <a:p>
            <a:endParaRPr lang="en-CA" dirty="0"/>
          </a:p>
          <a:p>
            <a:r>
              <a:rPr lang="en-CA" b="1" dirty="0">
                <a:solidFill>
                  <a:srgbClr val="FF0000"/>
                </a:solidFill>
              </a:rPr>
              <a:t>Medicinal Properties:</a:t>
            </a:r>
          </a:p>
          <a:p>
            <a:r>
              <a:rPr lang="en-CA" dirty="0"/>
              <a:t>Used as a natural sweetener, the blackberry fruit is high in antioxidants.  The root and leaf can also be dried and used for treating sore throats, cough and digestive discomfort. </a:t>
            </a:r>
          </a:p>
        </p:txBody>
      </p:sp>
      <p:pic>
        <p:nvPicPr>
          <p:cNvPr id="5" name="Picture 4"/>
          <p:cNvPicPr>
            <a:picLocks noChangeAspect="1"/>
          </p:cNvPicPr>
          <p:nvPr/>
        </p:nvPicPr>
        <p:blipFill>
          <a:blip r:embed="rId2"/>
          <a:stretch>
            <a:fillRect/>
          </a:stretch>
        </p:blipFill>
        <p:spPr>
          <a:xfrm>
            <a:off x="4211960" y="2420888"/>
            <a:ext cx="3933260" cy="29499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71462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Bear Trap</a:t>
            </a:r>
          </a:p>
        </p:txBody>
      </p:sp>
      <p:sp>
        <p:nvSpPr>
          <p:cNvPr id="4" name="Text Placeholder 3"/>
          <p:cNvSpPr>
            <a:spLocks noGrp="1"/>
          </p:cNvSpPr>
          <p:nvPr>
            <p:ph type="body" sz="half" idx="2"/>
          </p:nvPr>
        </p:nvSpPr>
        <p:spPr>
          <a:xfrm>
            <a:off x="457199" y="1419887"/>
            <a:ext cx="3008313" cy="4691063"/>
          </a:xfrm>
        </p:spPr>
        <p:txBody>
          <a:bodyPr/>
          <a:lstStyle/>
          <a:p>
            <a:r>
              <a:rPr lang="en-CA" b="1" dirty="0">
                <a:solidFill>
                  <a:srgbClr val="FF0000"/>
                </a:solidFill>
              </a:rPr>
              <a:t>Ingredients:</a:t>
            </a:r>
          </a:p>
          <a:p>
            <a:r>
              <a:rPr lang="en-CA" dirty="0"/>
              <a:t>Blend of hibiscus, elderberries, rose hip, apple, papaya, lemon, black currents, blueberries, strawberries, raspberries, cherry</a:t>
            </a:r>
          </a:p>
          <a:p>
            <a:endParaRPr lang="en-CA" dirty="0"/>
          </a:p>
          <a:p>
            <a:r>
              <a:rPr lang="en-CA" b="1" dirty="0">
                <a:solidFill>
                  <a:srgbClr val="FF0000"/>
                </a:solidFill>
              </a:rPr>
              <a:t>Medicinal Properties:</a:t>
            </a:r>
          </a:p>
          <a:p>
            <a:r>
              <a:rPr lang="en-CA" dirty="0"/>
              <a:t>Used as a natural sweetener, the blend of berries provides a soothing tea high in antioxidants and vitamins.  It is a good source of digestive and laxative properties that will help keep the blood clean.  </a:t>
            </a:r>
          </a:p>
        </p:txBody>
      </p:sp>
      <p:pic>
        <p:nvPicPr>
          <p:cNvPr id="3" name="Picture 2"/>
          <p:cNvPicPr>
            <a:picLocks noChangeAspect="1"/>
          </p:cNvPicPr>
          <p:nvPr/>
        </p:nvPicPr>
        <p:blipFill>
          <a:blip r:embed="rId2"/>
          <a:stretch>
            <a:fillRect/>
          </a:stretch>
        </p:blipFill>
        <p:spPr>
          <a:xfrm>
            <a:off x="4572000" y="1268760"/>
            <a:ext cx="3677394" cy="367739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17019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91264" cy="1162050"/>
          </a:xfrm>
        </p:spPr>
        <p:txBody>
          <a:bodyPr>
            <a:normAutofit/>
          </a:bodyPr>
          <a:lstStyle/>
          <a:p>
            <a:r>
              <a:rPr lang="en-CA" sz="4000" dirty="0" err="1"/>
              <a:t>qʷəqʷłin</a:t>
            </a:r>
            <a:r>
              <a:rPr lang="en-CA" sz="4000" dirty="0"/>
              <a:t>̓</a:t>
            </a:r>
            <a:r>
              <a:rPr lang="en-CA" sz="2800" b="0" dirty="0"/>
              <a:t> (</a:t>
            </a:r>
            <a:r>
              <a:rPr lang="en-CA" sz="2800" b="0" dirty="0" err="1"/>
              <a:t>Sylix</a:t>
            </a:r>
            <a:r>
              <a:rPr lang="en-CA" sz="2800" b="0" dirty="0"/>
              <a:t>)</a:t>
            </a:r>
            <a:br>
              <a:rPr lang="en-CA" sz="2800" dirty="0"/>
            </a:br>
            <a:r>
              <a:rPr lang="en-CA" sz="2800" dirty="0"/>
              <a:t>Birch Bark</a:t>
            </a:r>
          </a:p>
        </p:txBody>
      </p:sp>
      <p:sp>
        <p:nvSpPr>
          <p:cNvPr id="4" name="Text Placeholder 3"/>
          <p:cNvSpPr>
            <a:spLocks noGrp="1"/>
          </p:cNvSpPr>
          <p:nvPr>
            <p:ph type="body" sz="half" idx="2"/>
          </p:nvPr>
        </p:nvSpPr>
        <p:spPr>
          <a:xfrm>
            <a:off x="457199" y="1419887"/>
            <a:ext cx="3008313" cy="4691063"/>
          </a:xfrm>
        </p:spPr>
        <p:txBody>
          <a:bodyPr/>
          <a:lstStyle/>
          <a:p>
            <a:r>
              <a:rPr lang="en-CA" b="1" dirty="0">
                <a:solidFill>
                  <a:srgbClr val="FF0000"/>
                </a:solidFill>
              </a:rPr>
              <a:t>Ingredients:</a:t>
            </a:r>
          </a:p>
          <a:p>
            <a:r>
              <a:rPr lang="en-CA" dirty="0"/>
              <a:t>Inside bark, peeled and dried</a:t>
            </a:r>
          </a:p>
          <a:p>
            <a:endParaRPr lang="en-CA" dirty="0"/>
          </a:p>
          <a:p>
            <a:r>
              <a:rPr lang="en-CA" b="1" dirty="0">
                <a:solidFill>
                  <a:srgbClr val="FF0000"/>
                </a:solidFill>
              </a:rPr>
              <a:t>Medicinal Properties:</a:t>
            </a:r>
          </a:p>
          <a:p>
            <a:r>
              <a:rPr lang="en-CA" dirty="0"/>
              <a:t>The birch tree has many uses from the sap to the roots and bard as well as leaves.  The bark in a tea helps work as a tonic and detoxifier, working on supporting the health of the urinary system, kidneys, and bladder.  It is often used to treat gout, kidney or bladder stones as well as rheumatism. It can be applied as a tonic in tea to reduce swelling and clear skin problems.</a:t>
            </a:r>
          </a:p>
        </p:txBody>
      </p:sp>
      <p:pic>
        <p:nvPicPr>
          <p:cNvPr id="3" name="Picture 2"/>
          <p:cNvPicPr>
            <a:picLocks noChangeAspect="1"/>
          </p:cNvPicPr>
          <p:nvPr/>
        </p:nvPicPr>
        <p:blipFill>
          <a:blip r:embed="rId2"/>
          <a:stretch>
            <a:fillRect/>
          </a:stretch>
        </p:blipFill>
        <p:spPr>
          <a:xfrm>
            <a:off x="4211960" y="3873915"/>
            <a:ext cx="4027026" cy="222371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5736785" y="1844824"/>
            <a:ext cx="3043781" cy="22798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17409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Milk Thistle</a:t>
            </a:r>
          </a:p>
        </p:txBody>
      </p:sp>
      <p:sp>
        <p:nvSpPr>
          <p:cNvPr id="4" name="Text Placeholder 3"/>
          <p:cNvSpPr>
            <a:spLocks noGrp="1"/>
          </p:cNvSpPr>
          <p:nvPr>
            <p:ph type="body" sz="half" idx="2"/>
          </p:nvPr>
        </p:nvSpPr>
        <p:spPr>
          <a:xfrm>
            <a:off x="457199" y="1419887"/>
            <a:ext cx="3008313" cy="4691063"/>
          </a:xfrm>
        </p:spPr>
        <p:txBody>
          <a:bodyPr/>
          <a:lstStyle/>
          <a:p>
            <a:r>
              <a:rPr lang="en-CA" b="1" dirty="0">
                <a:solidFill>
                  <a:srgbClr val="FF0000"/>
                </a:solidFill>
              </a:rPr>
              <a:t>Ingredients:</a:t>
            </a:r>
          </a:p>
          <a:p>
            <a:r>
              <a:rPr lang="en-CA" dirty="0"/>
              <a:t>Seed of the milk thistle flower, dried</a:t>
            </a:r>
          </a:p>
          <a:p>
            <a:endParaRPr lang="en-CA" dirty="0"/>
          </a:p>
          <a:p>
            <a:r>
              <a:rPr lang="en-CA" b="1" dirty="0">
                <a:solidFill>
                  <a:srgbClr val="FF0000"/>
                </a:solidFill>
              </a:rPr>
              <a:t>Medicinal Properties:</a:t>
            </a:r>
          </a:p>
          <a:p>
            <a:r>
              <a:rPr lang="en-CA" dirty="0"/>
              <a:t>Crush the seeds when ready to use – seeds are used to support the liver’s natural detoxification process.  It is often given to new mothers to promote milk production.  Related to a sunflower the seeds can be eaten but are bitter and lack in flavour.  </a:t>
            </a:r>
          </a:p>
        </p:txBody>
      </p:sp>
      <p:pic>
        <p:nvPicPr>
          <p:cNvPr id="5" name="Picture 4"/>
          <p:cNvPicPr>
            <a:picLocks noChangeAspect="1"/>
          </p:cNvPicPr>
          <p:nvPr/>
        </p:nvPicPr>
        <p:blipFill>
          <a:blip r:embed="rId2"/>
          <a:stretch>
            <a:fillRect/>
          </a:stretch>
        </p:blipFill>
        <p:spPr>
          <a:xfrm>
            <a:off x="4499992" y="2798582"/>
            <a:ext cx="3312368" cy="33123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3"/>
          <a:stretch>
            <a:fillRect/>
          </a:stretch>
        </p:blipFill>
        <p:spPr>
          <a:xfrm>
            <a:off x="5940152" y="908720"/>
            <a:ext cx="2238375" cy="20383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806733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2399" y="-11495"/>
            <a:ext cx="3008313" cy="1162050"/>
          </a:xfrm>
        </p:spPr>
        <p:txBody>
          <a:bodyPr/>
          <a:lstStyle/>
          <a:p>
            <a:r>
              <a:rPr lang="en-CA" sz="2800" dirty="0"/>
              <a:t>Serenity Now</a:t>
            </a:r>
            <a:r>
              <a:rPr lang="en-CA" dirty="0"/>
              <a:t>	</a:t>
            </a:r>
          </a:p>
        </p:txBody>
      </p:sp>
      <p:sp>
        <p:nvSpPr>
          <p:cNvPr id="6" name="Text Placeholder 5"/>
          <p:cNvSpPr>
            <a:spLocks noGrp="1"/>
          </p:cNvSpPr>
          <p:nvPr>
            <p:ph type="body" sz="half" idx="2"/>
          </p:nvPr>
        </p:nvSpPr>
        <p:spPr>
          <a:xfrm>
            <a:off x="452399" y="1148188"/>
            <a:ext cx="3008313" cy="5090244"/>
          </a:xfrm>
        </p:spPr>
        <p:txBody>
          <a:bodyPr>
            <a:normAutofit fontScale="92500" lnSpcReduction="10000"/>
          </a:bodyPr>
          <a:lstStyle/>
          <a:p>
            <a:r>
              <a:rPr lang="en-CA" b="1" dirty="0">
                <a:solidFill>
                  <a:srgbClr val="FF0000"/>
                </a:solidFill>
              </a:rPr>
              <a:t>Ingredients:</a:t>
            </a:r>
          </a:p>
          <a:p>
            <a:r>
              <a:rPr lang="en-CA" dirty="0"/>
              <a:t>Organic: Organic: Currants, rosehips, apple, lavender, spearmint, hibiscus, blueberries, rose petals, strawberries, quince. With natural rose water and strawberry flavouring.</a:t>
            </a:r>
          </a:p>
          <a:p>
            <a:endParaRPr lang="en-CA" dirty="0"/>
          </a:p>
          <a:p>
            <a:r>
              <a:rPr lang="en-CA" b="1" dirty="0">
                <a:solidFill>
                  <a:srgbClr val="FF0000"/>
                </a:solidFill>
              </a:rPr>
              <a:t>Medicinal Properties:</a:t>
            </a:r>
          </a:p>
          <a:p>
            <a:r>
              <a:rPr lang="en-CA" dirty="0" err="1"/>
              <a:t>Rosehip:Diuretic</a:t>
            </a:r>
            <a:r>
              <a:rPr lang="en-CA" dirty="0"/>
              <a:t> and laxative. The fruit acids and pectin in </a:t>
            </a:r>
            <a:r>
              <a:rPr lang="en-CA" b="1" dirty="0"/>
              <a:t>rose hip</a:t>
            </a:r>
            <a:r>
              <a:rPr lang="en-CA" dirty="0"/>
              <a:t> tea is a mild diuretic and laxative. It is used to improve, and relieve the symptoms of kidney disorders, or to help in the case of mild constipation.</a:t>
            </a:r>
          </a:p>
          <a:p>
            <a:endParaRPr lang="en-CA" dirty="0"/>
          </a:p>
          <a:p>
            <a:r>
              <a:rPr lang="en-CA" dirty="0"/>
              <a:t>Apple: antioxidants, </a:t>
            </a:r>
            <a:r>
              <a:rPr lang="en-CA" dirty="0" err="1"/>
              <a:t>flavanoids</a:t>
            </a:r>
            <a:r>
              <a:rPr lang="en-CA" dirty="0"/>
              <a:t>, and dietary fiber. The phytonutrients and antioxidants in </a:t>
            </a:r>
            <a:r>
              <a:rPr lang="en-CA" b="1" dirty="0"/>
              <a:t>apples</a:t>
            </a:r>
            <a:r>
              <a:rPr lang="en-CA" dirty="0"/>
              <a:t> may help reduce the risk of developing cancer, hypertension, diabetes, and heart disease. </a:t>
            </a:r>
          </a:p>
          <a:p>
            <a:endParaRPr lang="en-CA" dirty="0"/>
          </a:p>
          <a:p>
            <a:r>
              <a:rPr lang="en-CA" dirty="0"/>
              <a:t>Black currents help whooping cough in children. And the berry juice is beneficial in colic pains, diarrhea, anemia.</a:t>
            </a:r>
          </a:p>
        </p:txBody>
      </p:sp>
      <p:pic>
        <p:nvPicPr>
          <p:cNvPr id="3" name="Content Placeholder 2"/>
          <p:cNvPicPr>
            <a:picLocks noGrp="1" noChangeAspect="1"/>
          </p:cNvPicPr>
          <p:nvPr>
            <p:ph idx="1"/>
          </p:nvPr>
        </p:nvPicPr>
        <p:blipFill>
          <a:blip r:embed="rId2"/>
          <a:stretch>
            <a:fillRect/>
          </a:stretch>
        </p:blipFill>
        <p:spPr>
          <a:xfrm>
            <a:off x="3749675" y="818356"/>
            <a:ext cx="4762500" cy="47625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359570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39726"/>
          </a:xfrm>
        </p:spPr>
        <p:txBody>
          <a:bodyPr>
            <a:normAutofit fontScale="90000"/>
          </a:bodyPr>
          <a:lstStyle/>
          <a:p>
            <a:br>
              <a:rPr lang="en-CA" sz="2800" dirty="0"/>
            </a:br>
            <a:r>
              <a:rPr lang="en-CA" sz="2400" b="0" dirty="0"/>
              <a:t> </a:t>
            </a:r>
            <a:r>
              <a:rPr lang="en-CA" sz="4400" dirty="0" err="1"/>
              <a:t>įtsóle</a:t>
            </a:r>
            <a:r>
              <a:rPr lang="en-CA" sz="4400" dirty="0"/>
              <a:t>́ </a:t>
            </a:r>
            <a:r>
              <a:rPr lang="en-CA" sz="4400" b="0" dirty="0"/>
              <a:t>(Dene)</a:t>
            </a:r>
            <a:br>
              <a:rPr lang="en-CA" sz="2800" dirty="0"/>
            </a:br>
            <a:r>
              <a:rPr lang="en-CA" sz="2800" dirty="0"/>
              <a:t>Rosehip</a:t>
            </a:r>
          </a:p>
        </p:txBody>
      </p:sp>
      <p:sp>
        <p:nvSpPr>
          <p:cNvPr id="4" name="Text Placeholder 3"/>
          <p:cNvSpPr>
            <a:spLocks noGrp="1"/>
          </p:cNvSpPr>
          <p:nvPr>
            <p:ph type="body" sz="half" idx="2"/>
          </p:nvPr>
        </p:nvSpPr>
        <p:spPr>
          <a:xfrm>
            <a:off x="457199" y="1772816"/>
            <a:ext cx="3008313" cy="4691063"/>
          </a:xfrm>
        </p:spPr>
        <p:txBody>
          <a:bodyPr>
            <a:normAutofit/>
          </a:bodyPr>
          <a:lstStyle/>
          <a:p>
            <a:r>
              <a:rPr lang="en-CA" b="1" dirty="0">
                <a:solidFill>
                  <a:srgbClr val="FF0000"/>
                </a:solidFill>
              </a:rPr>
              <a:t>Ingredients:</a:t>
            </a:r>
          </a:p>
          <a:p>
            <a:pPr lvl="0"/>
            <a:r>
              <a:rPr lang="en-CA" dirty="0"/>
              <a:t>Rosehip flowers</a:t>
            </a:r>
          </a:p>
          <a:p>
            <a:pPr lvl="0"/>
            <a:r>
              <a:rPr lang="en-CA" dirty="0"/>
              <a:t>Seeds removed</a:t>
            </a:r>
          </a:p>
          <a:p>
            <a:endParaRPr lang="en-CA" dirty="0"/>
          </a:p>
          <a:p>
            <a:r>
              <a:rPr lang="en-CA" b="1" dirty="0">
                <a:solidFill>
                  <a:srgbClr val="FF0000"/>
                </a:solidFill>
              </a:rPr>
              <a:t>Medicinal Properties:</a:t>
            </a:r>
          </a:p>
          <a:p>
            <a:r>
              <a:rPr lang="en-CA" dirty="0"/>
              <a:t>Rosehips are rich in vitamin C, in fact- it is one of the most potent plant sources of vitamin C, and studies show they contain 50% more vitamin C than oranges! This high vitamin C content make Rosehip tea an excellent immune system booster, often used as a natural supplement to prevent or treat a cold.</a:t>
            </a:r>
          </a:p>
          <a:p>
            <a:r>
              <a:rPr lang="en-CA" dirty="0"/>
              <a:t> </a:t>
            </a:r>
          </a:p>
          <a:p>
            <a:r>
              <a:rPr lang="en-CA" dirty="0"/>
              <a:t> The fruit acids and pectin present in Rosehip tea is used as a mild diuretic and laxative. It is beneficial to improve, and relieve the symptoms of kidney disorders, and helps in cases of mild constipation.</a:t>
            </a:r>
          </a:p>
          <a:p>
            <a:endParaRPr lang="en-CA" b="1" dirty="0">
              <a:solidFill>
                <a:srgbClr val="FF0000"/>
              </a:solidFill>
            </a:endParaRPr>
          </a:p>
        </p:txBody>
      </p:sp>
      <p:pic>
        <p:nvPicPr>
          <p:cNvPr id="3" name="Picture 2"/>
          <p:cNvPicPr>
            <a:picLocks noChangeAspect="1"/>
          </p:cNvPicPr>
          <p:nvPr/>
        </p:nvPicPr>
        <p:blipFill>
          <a:blip r:embed="rId2"/>
          <a:stretch>
            <a:fillRect/>
          </a:stretch>
        </p:blipFill>
        <p:spPr>
          <a:xfrm>
            <a:off x="4139952" y="2852936"/>
            <a:ext cx="4481754" cy="30193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608380"/>
            <a:ext cx="3492217" cy="23288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122447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91264" cy="1139726"/>
          </a:xfrm>
        </p:spPr>
        <p:txBody>
          <a:bodyPr>
            <a:normAutofit fontScale="90000"/>
          </a:bodyPr>
          <a:lstStyle/>
          <a:p>
            <a:r>
              <a:rPr lang="en-CA" sz="4400" dirty="0" err="1"/>
              <a:t>Amowask</a:t>
            </a:r>
            <a:r>
              <a:rPr lang="en-CA" sz="2800" dirty="0"/>
              <a:t> (Cree)</a:t>
            </a:r>
            <a:br>
              <a:rPr lang="en-CA" sz="2800" dirty="0"/>
            </a:br>
            <a:r>
              <a:rPr lang="en-CA" sz="2800" dirty="0"/>
              <a:t>Yarrow</a:t>
            </a:r>
          </a:p>
        </p:txBody>
      </p:sp>
      <p:sp>
        <p:nvSpPr>
          <p:cNvPr id="4" name="Text Placeholder 3"/>
          <p:cNvSpPr>
            <a:spLocks noGrp="1"/>
          </p:cNvSpPr>
          <p:nvPr>
            <p:ph type="body" sz="half" idx="2"/>
          </p:nvPr>
        </p:nvSpPr>
        <p:spPr>
          <a:xfrm>
            <a:off x="475861" y="2060848"/>
            <a:ext cx="3008313" cy="4691063"/>
          </a:xfrm>
        </p:spPr>
        <p:txBody>
          <a:bodyPr/>
          <a:lstStyle/>
          <a:p>
            <a:r>
              <a:rPr lang="en-CA" b="1" dirty="0">
                <a:solidFill>
                  <a:srgbClr val="FF0000"/>
                </a:solidFill>
              </a:rPr>
              <a:t>Ingredients:</a:t>
            </a:r>
          </a:p>
          <a:p>
            <a:r>
              <a:rPr lang="en-CA" dirty="0"/>
              <a:t>Flower</a:t>
            </a:r>
          </a:p>
          <a:p>
            <a:endParaRPr lang="en-CA" dirty="0"/>
          </a:p>
          <a:p>
            <a:r>
              <a:rPr lang="en-CA" b="1" dirty="0">
                <a:solidFill>
                  <a:srgbClr val="FF0000"/>
                </a:solidFill>
              </a:rPr>
              <a:t>Medicinal Properties:</a:t>
            </a:r>
            <a:endParaRPr lang="en-CA" b="1" dirty="0"/>
          </a:p>
          <a:p>
            <a:r>
              <a:rPr lang="en-CA" dirty="0"/>
              <a:t>Known for reducing fever and helping relieve symptoms of colds and flu.  When used as an ointment it can help with skin rashes and itch. </a:t>
            </a:r>
          </a:p>
        </p:txBody>
      </p:sp>
      <p:pic>
        <p:nvPicPr>
          <p:cNvPr id="3" name="Picture 2"/>
          <p:cNvPicPr>
            <a:picLocks noChangeAspect="1"/>
          </p:cNvPicPr>
          <p:nvPr/>
        </p:nvPicPr>
        <p:blipFill>
          <a:blip r:embed="rId2"/>
          <a:stretch>
            <a:fillRect/>
          </a:stretch>
        </p:blipFill>
        <p:spPr>
          <a:xfrm>
            <a:off x="4991777" y="1700808"/>
            <a:ext cx="3419872" cy="21716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3649149" y="4221088"/>
            <a:ext cx="4762500" cy="2019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32261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283152" cy="1355750"/>
          </a:xfrm>
        </p:spPr>
        <p:txBody>
          <a:bodyPr>
            <a:normAutofit/>
          </a:bodyPr>
          <a:lstStyle/>
          <a:p>
            <a:r>
              <a:rPr lang="en-CA" sz="3600" dirty="0" err="1"/>
              <a:t>Okacakan-askos</a:t>
            </a:r>
            <a:r>
              <a:rPr lang="en-CA" sz="2800" dirty="0"/>
              <a:t> (Cree)</a:t>
            </a:r>
            <a:br>
              <a:rPr lang="en-CA" sz="2800" dirty="0"/>
            </a:br>
            <a:r>
              <a:rPr lang="en-CA" sz="2800" dirty="0"/>
              <a:t>Horsetail (scouring rush or </a:t>
            </a:r>
            <a:r>
              <a:rPr lang="en-CA" sz="2800" dirty="0" err="1"/>
              <a:t>shavegrass</a:t>
            </a:r>
            <a:r>
              <a:rPr lang="en-CA" sz="2800" dirty="0"/>
              <a:t>)</a:t>
            </a:r>
          </a:p>
        </p:txBody>
      </p:sp>
      <p:sp>
        <p:nvSpPr>
          <p:cNvPr id="4" name="Text Placeholder 3"/>
          <p:cNvSpPr>
            <a:spLocks noGrp="1"/>
          </p:cNvSpPr>
          <p:nvPr>
            <p:ph type="body" sz="half" idx="2"/>
          </p:nvPr>
        </p:nvSpPr>
        <p:spPr>
          <a:xfrm>
            <a:off x="457200" y="2166937"/>
            <a:ext cx="3008313" cy="4691063"/>
          </a:xfrm>
        </p:spPr>
        <p:txBody>
          <a:bodyPr/>
          <a:lstStyle/>
          <a:p>
            <a:r>
              <a:rPr lang="en-CA" b="1" dirty="0">
                <a:solidFill>
                  <a:srgbClr val="FF0000"/>
                </a:solidFill>
              </a:rPr>
              <a:t>Ingredients:</a:t>
            </a:r>
          </a:p>
          <a:p>
            <a:endParaRPr lang="en-CA" dirty="0"/>
          </a:p>
          <a:p>
            <a:r>
              <a:rPr lang="en-CA" b="1" dirty="0">
                <a:solidFill>
                  <a:srgbClr val="FF0000"/>
                </a:solidFill>
              </a:rPr>
              <a:t>Medicinal Properties:</a:t>
            </a:r>
          </a:p>
          <a:p>
            <a:r>
              <a:rPr lang="en-CA" dirty="0"/>
              <a:t>Used for treating kidney and bladder ailments such as infections or stones.  Stems can be ground and used as sandpaper.</a:t>
            </a:r>
          </a:p>
          <a:p>
            <a:endParaRPr lang="en-CA" dirty="0"/>
          </a:p>
          <a:p>
            <a:r>
              <a:rPr lang="en-CA" dirty="0"/>
              <a:t>*dangerous is large, frequent doses</a:t>
            </a:r>
          </a:p>
        </p:txBody>
      </p:sp>
      <p:pic>
        <p:nvPicPr>
          <p:cNvPr id="3" name="Picture 2"/>
          <p:cNvPicPr>
            <a:picLocks noChangeAspect="1"/>
          </p:cNvPicPr>
          <p:nvPr/>
        </p:nvPicPr>
        <p:blipFill>
          <a:blip r:embed="rId2"/>
          <a:stretch>
            <a:fillRect/>
          </a:stretch>
        </p:blipFill>
        <p:spPr>
          <a:xfrm>
            <a:off x="3923928" y="3212976"/>
            <a:ext cx="4572000" cy="33337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6455692" y="931655"/>
            <a:ext cx="1743075" cy="26193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60750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147248" cy="1355750"/>
          </a:xfrm>
        </p:spPr>
        <p:txBody>
          <a:bodyPr>
            <a:normAutofit fontScale="90000"/>
          </a:bodyPr>
          <a:lstStyle/>
          <a:p>
            <a:br>
              <a:rPr lang="en-CA" sz="2800" dirty="0"/>
            </a:br>
            <a:r>
              <a:rPr lang="en-CA" sz="4000" dirty="0" err="1"/>
              <a:t>th'eláltel</a:t>
            </a:r>
            <a:r>
              <a:rPr lang="en-CA" sz="4000" dirty="0"/>
              <a:t> </a:t>
            </a:r>
            <a:r>
              <a:rPr lang="en-CA" sz="2400" b="0" dirty="0"/>
              <a:t> </a:t>
            </a:r>
            <a:r>
              <a:rPr lang="en-CA" sz="4400" b="0" dirty="0"/>
              <a:t>(</a:t>
            </a:r>
            <a:r>
              <a:rPr lang="en-CA" sz="4400" b="0" dirty="0" err="1"/>
              <a:t>Halq'eméylem</a:t>
            </a:r>
            <a:r>
              <a:rPr lang="en-CA" sz="4400" b="0" dirty="0"/>
              <a:t>)</a:t>
            </a:r>
            <a:br>
              <a:rPr lang="en-CA" sz="4400" dirty="0"/>
            </a:br>
            <a:r>
              <a:rPr lang="en-CA" sz="2800" dirty="0"/>
              <a:t>Juniper Berry</a:t>
            </a:r>
          </a:p>
        </p:txBody>
      </p:sp>
      <p:sp>
        <p:nvSpPr>
          <p:cNvPr id="4" name="Text Placeholder 3"/>
          <p:cNvSpPr>
            <a:spLocks noGrp="1"/>
          </p:cNvSpPr>
          <p:nvPr>
            <p:ph type="body" sz="half" idx="2"/>
          </p:nvPr>
        </p:nvSpPr>
        <p:spPr>
          <a:xfrm>
            <a:off x="457200" y="2166937"/>
            <a:ext cx="3008313" cy="4691063"/>
          </a:xfrm>
        </p:spPr>
        <p:txBody>
          <a:bodyPr/>
          <a:lstStyle/>
          <a:p>
            <a:r>
              <a:rPr lang="en-CA" b="1" dirty="0">
                <a:solidFill>
                  <a:srgbClr val="FF0000"/>
                </a:solidFill>
              </a:rPr>
              <a:t>Ingredients:</a:t>
            </a:r>
          </a:p>
          <a:p>
            <a:r>
              <a:rPr lang="en-CA" dirty="0"/>
              <a:t>Berry/fruit</a:t>
            </a:r>
          </a:p>
          <a:p>
            <a:endParaRPr lang="en-CA" dirty="0"/>
          </a:p>
          <a:p>
            <a:r>
              <a:rPr lang="en-CA" b="1" dirty="0">
                <a:solidFill>
                  <a:srgbClr val="FF0000"/>
                </a:solidFill>
              </a:rPr>
              <a:t>Medicinal Properties:</a:t>
            </a:r>
          </a:p>
          <a:p>
            <a:r>
              <a:rPr lang="en-CA" dirty="0"/>
              <a:t>Beneficial in helping treat high blood pressure, water retention and kidney or bladder infections or stones. </a:t>
            </a:r>
          </a:p>
        </p:txBody>
      </p:sp>
      <p:pic>
        <p:nvPicPr>
          <p:cNvPr id="3" name="Picture 2"/>
          <p:cNvPicPr>
            <a:picLocks noChangeAspect="1"/>
          </p:cNvPicPr>
          <p:nvPr/>
        </p:nvPicPr>
        <p:blipFill>
          <a:blip r:embed="rId2"/>
          <a:stretch>
            <a:fillRect/>
          </a:stretch>
        </p:blipFill>
        <p:spPr>
          <a:xfrm>
            <a:off x="5913107" y="1412776"/>
            <a:ext cx="2667000" cy="17145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4835691" y="3501008"/>
            <a:ext cx="3744416" cy="28046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00690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12" y="1739567"/>
            <a:ext cx="8147248" cy="1008586"/>
          </a:xfrm>
        </p:spPr>
        <p:txBody>
          <a:bodyPr>
            <a:normAutofit fontScale="90000"/>
          </a:bodyPr>
          <a:lstStyle/>
          <a:p>
            <a:br>
              <a:rPr lang="en-CA" sz="4400" dirty="0"/>
            </a:br>
            <a:r>
              <a:rPr lang="en-CA" sz="4400" dirty="0"/>
              <a:t>Blueberry Leaf</a:t>
            </a:r>
            <a:r>
              <a:rPr lang="en-CA" sz="2800" dirty="0"/>
              <a:t> </a:t>
            </a:r>
            <a:br>
              <a:rPr lang="en-CA" sz="2800" dirty="0"/>
            </a:br>
            <a:br>
              <a:rPr lang="en-CA" sz="2800" dirty="0"/>
            </a:br>
            <a:br>
              <a:rPr lang="en-CA" sz="2800" dirty="0"/>
            </a:br>
            <a:br>
              <a:rPr lang="en-CA" sz="2800" dirty="0"/>
            </a:br>
            <a:endParaRPr lang="en-CA" sz="1800" dirty="0"/>
          </a:p>
        </p:txBody>
      </p:sp>
      <p:sp>
        <p:nvSpPr>
          <p:cNvPr id="4" name="Text Placeholder 3"/>
          <p:cNvSpPr>
            <a:spLocks noGrp="1"/>
          </p:cNvSpPr>
          <p:nvPr>
            <p:ph type="body" sz="half" idx="2"/>
          </p:nvPr>
        </p:nvSpPr>
        <p:spPr>
          <a:xfrm>
            <a:off x="455712" y="1916832"/>
            <a:ext cx="3008313" cy="4691063"/>
          </a:xfrm>
        </p:spPr>
        <p:txBody>
          <a:bodyPr/>
          <a:lstStyle/>
          <a:p>
            <a:r>
              <a:rPr lang="en-CA" b="1" dirty="0">
                <a:solidFill>
                  <a:srgbClr val="FF0000"/>
                </a:solidFill>
              </a:rPr>
              <a:t>Ingredients:</a:t>
            </a:r>
          </a:p>
          <a:p>
            <a:r>
              <a:rPr lang="en-CA" b="1" dirty="0"/>
              <a:t>Young leaves</a:t>
            </a:r>
          </a:p>
          <a:p>
            <a:endParaRPr lang="en-CA" b="1" dirty="0">
              <a:solidFill>
                <a:srgbClr val="FF0000"/>
              </a:solidFill>
            </a:endParaRPr>
          </a:p>
          <a:p>
            <a:endParaRPr lang="en-CA" b="1" dirty="0">
              <a:solidFill>
                <a:srgbClr val="FF0000"/>
              </a:solidFill>
            </a:endParaRPr>
          </a:p>
          <a:p>
            <a:r>
              <a:rPr lang="en-CA" b="1" dirty="0">
                <a:solidFill>
                  <a:srgbClr val="FF0000"/>
                </a:solidFill>
              </a:rPr>
              <a:t>Medicinal Properties:</a:t>
            </a:r>
          </a:p>
          <a:p>
            <a:r>
              <a:rPr lang="en-CA" b="1" dirty="0"/>
              <a:t>Good for eye health, tiredness and stomach aches caused by gas</a:t>
            </a:r>
          </a:p>
        </p:txBody>
      </p:sp>
      <p:pic>
        <p:nvPicPr>
          <p:cNvPr id="11" name="Picture 10"/>
          <p:cNvPicPr>
            <a:picLocks noChangeAspect="1"/>
          </p:cNvPicPr>
          <p:nvPr/>
        </p:nvPicPr>
        <p:blipFill>
          <a:blip r:embed="rId2"/>
          <a:stretch>
            <a:fillRect/>
          </a:stretch>
        </p:blipFill>
        <p:spPr>
          <a:xfrm>
            <a:off x="6690626" y="2090651"/>
            <a:ext cx="1737511" cy="774259"/>
          </a:xfrm>
          <a:prstGeom prst="rect">
            <a:avLst/>
          </a:prstGeom>
        </p:spPr>
      </p:pic>
      <p:pic>
        <p:nvPicPr>
          <p:cNvPr id="5" name="Picture 4"/>
          <p:cNvPicPr>
            <a:picLocks noChangeAspect="1"/>
          </p:cNvPicPr>
          <p:nvPr/>
        </p:nvPicPr>
        <p:blipFill>
          <a:blip r:embed="rId3"/>
          <a:stretch>
            <a:fillRect/>
          </a:stretch>
        </p:blipFill>
        <p:spPr>
          <a:xfrm>
            <a:off x="5172420" y="942520"/>
            <a:ext cx="3424089" cy="1893453"/>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a:stretch>
            <a:fillRect/>
          </a:stretch>
        </p:blipFill>
        <p:spPr>
          <a:xfrm>
            <a:off x="4636782" y="3388461"/>
            <a:ext cx="3960440" cy="314505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95727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12" y="456828"/>
            <a:ext cx="8147248" cy="1355750"/>
          </a:xfrm>
        </p:spPr>
        <p:txBody>
          <a:bodyPr>
            <a:normAutofit/>
          </a:bodyPr>
          <a:lstStyle/>
          <a:p>
            <a:r>
              <a:rPr lang="en-CA" sz="2800" dirty="0"/>
              <a:t>Elder Flower</a:t>
            </a:r>
            <a:endParaRPr lang="en-CA" sz="1800" dirty="0"/>
          </a:p>
        </p:txBody>
      </p:sp>
      <p:sp>
        <p:nvSpPr>
          <p:cNvPr id="4" name="Text Placeholder 3"/>
          <p:cNvSpPr>
            <a:spLocks noGrp="1"/>
          </p:cNvSpPr>
          <p:nvPr>
            <p:ph type="body" sz="half" idx="2"/>
          </p:nvPr>
        </p:nvSpPr>
        <p:spPr>
          <a:xfrm>
            <a:off x="455712" y="1916832"/>
            <a:ext cx="3008313" cy="4691063"/>
          </a:xfrm>
        </p:spPr>
        <p:txBody>
          <a:bodyPr vert="horz" lIns="91440" tIns="45720" rIns="91440" bIns="45720" rtlCol="0" anchor="t">
            <a:normAutofit/>
          </a:bodyPr>
          <a:lstStyle/>
          <a:p>
            <a:r>
              <a:rPr lang="en-CA" b="1" dirty="0">
                <a:solidFill>
                  <a:srgbClr val="FF0000"/>
                </a:solidFill>
              </a:rPr>
              <a:t>Ingredients:</a:t>
            </a:r>
          </a:p>
          <a:p>
            <a:r>
              <a:rPr lang="en-CA" b="1" dirty="0"/>
              <a:t>flower</a:t>
            </a:r>
          </a:p>
          <a:p>
            <a:endParaRPr lang="en-CA" b="1" dirty="0">
              <a:solidFill>
                <a:srgbClr val="FF0000"/>
              </a:solidFill>
            </a:endParaRPr>
          </a:p>
          <a:p>
            <a:endParaRPr lang="en-CA" b="1" dirty="0">
              <a:solidFill>
                <a:srgbClr val="FF0000"/>
              </a:solidFill>
            </a:endParaRPr>
          </a:p>
          <a:p>
            <a:r>
              <a:rPr lang="en-CA" b="1" dirty="0">
                <a:solidFill>
                  <a:srgbClr val="FF0000"/>
                </a:solidFill>
              </a:rPr>
              <a:t>Medicinal Properties:</a:t>
            </a:r>
          </a:p>
          <a:p>
            <a:r>
              <a:rPr lang="en-CA" b="1" dirty="0"/>
              <a:t>Good for helping reduce the symptoms of colds, flu and sinus infections</a:t>
            </a:r>
          </a:p>
        </p:txBody>
      </p:sp>
      <p:pic>
        <p:nvPicPr>
          <p:cNvPr id="3" name="Picture 2"/>
          <p:cNvPicPr>
            <a:picLocks noChangeAspect="1"/>
          </p:cNvPicPr>
          <p:nvPr/>
        </p:nvPicPr>
        <p:blipFill>
          <a:blip r:embed="rId2"/>
          <a:stretch>
            <a:fillRect/>
          </a:stretch>
        </p:blipFill>
        <p:spPr>
          <a:xfrm>
            <a:off x="5980964" y="1268760"/>
            <a:ext cx="2464639" cy="1851565"/>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stretch>
            <a:fillRect/>
          </a:stretch>
        </p:blipFill>
        <p:spPr>
          <a:xfrm>
            <a:off x="4807831" y="3717032"/>
            <a:ext cx="3637772" cy="258281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55689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59" y="734901"/>
            <a:ext cx="8147248" cy="1355750"/>
          </a:xfrm>
        </p:spPr>
        <p:txBody>
          <a:bodyPr>
            <a:normAutofit fontScale="90000"/>
          </a:bodyPr>
          <a:lstStyle/>
          <a:p>
            <a:r>
              <a:rPr lang="en-CA" sz="2800" dirty="0"/>
              <a:t>Indigenous Name/language: </a:t>
            </a:r>
            <a:br>
              <a:rPr lang="en-CA" sz="2800" dirty="0"/>
            </a:br>
            <a:br>
              <a:rPr lang="en-CA" sz="2800" dirty="0"/>
            </a:br>
            <a:r>
              <a:rPr lang="en-CA" sz="2800" dirty="0"/>
              <a:t>Common Name:</a:t>
            </a:r>
            <a:br>
              <a:rPr lang="en-CA" sz="2800" dirty="0"/>
            </a:br>
            <a:br>
              <a:rPr lang="en-CA" sz="2800" dirty="0"/>
            </a:br>
            <a:endParaRPr lang="en-CA" sz="1800" dirty="0"/>
          </a:p>
        </p:txBody>
      </p:sp>
      <p:sp>
        <p:nvSpPr>
          <p:cNvPr id="4" name="Text Placeholder 3"/>
          <p:cNvSpPr>
            <a:spLocks noGrp="1"/>
          </p:cNvSpPr>
          <p:nvPr>
            <p:ph type="body" sz="half" idx="2"/>
          </p:nvPr>
        </p:nvSpPr>
        <p:spPr>
          <a:xfrm>
            <a:off x="455712" y="1916832"/>
            <a:ext cx="3008313" cy="4691063"/>
          </a:xfrm>
        </p:spPr>
        <p:txBody>
          <a:bodyPr/>
          <a:lstStyle/>
          <a:p>
            <a:r>
              <a:rPr lang="en-CA" b="1" dirty="0">
                <a:solidFill>
                  <a:srgbClr val="FF0000"/>
                </a:solidFill>
              </a:rPr>
              <a:t>Ingredients:</a:t>
            </a:r>
          </a:p>
          <a:p>
            <a:endParaRPr lang="en-CA" b="1" dirty="0">
              <a:solidFill>
                <a:srgbClr val="FF0000"/>
              </a:solidFill>
            </a:endParaRPr>
          </a:p>
          <a:p>
            <a:endParaRPr lang="en-CA" b="1" dirty="0">
              <a:solidFill>
                <a:srgbClr val="FF0000"/>
              </a:solidFill>
            </a:endParaRPr>
          </a:p>
          <a:p>
            <a:endParaRPr lang="en-CA" b="1" dirty="0">
              <a:solidFill>
                <a:srgbClr val="FF0000"/>
              </a:solidFill>
            </a:endParaRPr>
          </a:p>
          <a:p>
            <a:r>
              <a:rPr lang="en-CA" b="1" dirty="0">
                <a:solidFill>
                  <a:srgbClr val="FF0000"/>
                </a:solidFill>
              </a:rPr>
              <a:t>Medicinal Properties:</a:t>
            </a:r>
          </a:p>
        </p:txBody>
      </p:sp>
      <p:pic>
        <p:nvPicPr>
          <p:cNvPr id="7" name="Picture 6"/>
          <p:cNvPicPr>
            <a:picLocks noChangeAspect="1"/>
          </p:cNvPicPr>
          <p:nvPr/>
        </p:nvPicPr>
        <p:blipFill>
          <a:blip r:embed="rId2"/>
          <a:stretch>
            <a:fillRect/>
          </a:stretch>
        </p:blipFill>
        <p:spPr>
          <a:xfrm>
            <a:off x="4542556" y="3675392"/>
            <a:ext cx="4296139" cy="28733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TextBox 8"/>
          <p:cNvSpPr txBox="1"/>
          <p:nvPr/>
        </p:nvSpPr>
        <p:spPr>
          <a:xfrm>
            <a:off x="5703033" y="4788891"/>
            <a:ext cx="2376264" cy="646331"/>
          </a:xfrm>
          <a:prstGeom prst="rect">
            <a:avLst/>
          </a:prstGeom>
          <a:noFill/>
        </p:spPr>
        <p:txBody>
          <a:bodyPr wrap="square" rtlCol="0">
            <a:spAutoFit/>
          </a:bodyPr>
          <a:lstStyle/>
          <a:p>
            <a:r>
              <a:rPr lang="en-CA" dirty="0"/>
              <a:t>Insert dried or prepared plant image</a:t>
            </a:r>
          </a:p>
        </p:txBody>
      </p:sp>
      <p:pic>
        <p:nvPicPr>
          <p:cNvPr id="10" name="Picture 9"/>
          <p:cNvPicPr>
            <a:picLocks noChangeAspect="1"/>
          </p:cNvPicPr>
          <p:nvPr/>
        </p:nvPicPr>
        <p:blipFill>
          <a:blip r:embed="rId3"/>
          <a:stretch>
            <a:fillRect/>
          </a:stretch>
        </p:blipFill>
        <p:spPr>
          <a:xfrm>
            <a:off x="5724128" y="1268286"/>
            <a:ext cx="3265528" cy="2273523"/>
          </a:xfrm>
          <a:prstGeom prst="rect">
            <a:avLst/>
          </a:prstGeom>
        </p:spPr>
      </p:pic>
      <p:pic>
        <p:nvPicPr>
          <p:cNvPr id="11" name="Picture 10"/>
          <p:cNvPicPr>
            <a:picLocks noChangeAspect="1"/>
          </p:cNvPicPr>
          <p:nvPr/>
        </p:nvPicPr>
        <p:blipFill>
          <a:blip r:embed="rId4"/>
          <a:stretch>
            <a:fillRect/>
          </a:stretch>
        </p:blipFill>
        <p:spPr>
          <a:xfrm>
            <a:off x="6690626" y="2090651"/>
            <a:ext cx="1737511" cy="774259"/>
          </a:xfrm>
          <a:prstGeom prst="rect">
            <a:avLst/>
          </a:prstGeom>
        </p:spPr>
      </p:pic>
    </p:spTree>
    <p:extLst>
      <p:ext uri="{BB962C8B-B14F-4D97-AF65-F5344CB8AC3E}">
        <p14:creationId xmlns:p14="http://schemas.microsoft.com/office/powerpoint/2010/main" val="1840703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Just Peachy</a:t>
            </a:r>
          </a:p>
        </p:txBody>
      </p:sp>
      <p:pic>
        <p:nvPicPr>
          <p:cNvPr id="5" name="Content Placeholder 4" descr="just peachy.png"/>
          <p:cNvPicPr>
            <a:picLocks noGrp="1" noChangeAspect="1"/>
          </p:cNvPicPr>
          <p:nvPr>
            <p:ph idx="1"/>
          </p:nvPr>
        </p:nvPicPr>
        <p:blipFill>
          <a:blip r:embed="rId2" cstate="print"/>
          <a:stretch>
            <a:fillRect/>
          </a:stretch>
        </p:blipFill>
        <p:spPr>
          <a:xfrm>
            <a:off x="4067944" y="1052736"/>
            <a:ext cx="4680520" cy="46805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 Placeholder 3"/>
          <p:cNvSpPr>
            <a:spLocks noGrp="1"/>
          </p:cNvSpPr>
          <p:nvPr>
            <p:ph type="body" sz="half" idx="2"/>
          </p:nvPr>
        </p:nvSpPr>
        <p:spPr/>
        <p:txBody>
          <a:bodyPr>
            <a:normAutofit lnSpcReduction="10000"/>
          </a:bodyPr>
          <a:lstStyle/>
          <a:p>
            <a:r>
              <a:rPr lang="en-CA" b="1" dirty="0">
                <a:solidFill>
                  <a:srgbClr val="FF0000"/>
                </a:solidFill>
              </a:rPr>
              <a:t>Ingredients:</a:t>
            </a:r>
          </a:p>
          <a:p>
            <a:r>
              <a:rPr lang="en-CA" dirty="0"/>
              <a:t>Apple, apple </a:t>
            </a:r>
            <a:r>
              <a:rPr lang="en-CA" dirty="0" err="1"/>
              <a:t>pomace</a:t>
            </a:r>
            <a:r>
              <a:rPr lang="en-CA" dirty="0"/>
              <a:t> (apple </a:t>
            </a:r>
            <a:r>
              <a:rPr lang="en-CA" dirty="0" err="1"/>
              <a:t>pomace</a:t>
            </a:r>
            <a:r>
              <a:rPr lang="en-CA" dirty="0"/>
              <a:t>, citric acid), sweet blackberry leaves, peach (peach, sugar), natural and artificial flavouring.</a:t>
            </a:r>
          </a:p>
          <a:p>
            <a:endParaRPr lang="en-CA" dirty="0"/>
          </a:p>
          <a:p>
            <a:r>
              <a:rPr lang="en-CA" b="1" dirty="0">
                <a:solidFill>
                  <a:srgbClr val="FF0000"/>
                </a:solidFill>
              </a:rPr>
              <a:t>Medicinal Properties:</a:t>
            </a:r>
          </a:p>
          <a:p>
            <a:r>
              <a:rPr lang="en-CA" dirty="0"/>
              <a:t>Apples boost your immune system, help reduce the risk of </a:t>
            </a:r>
            <a:r>
              <a:rPr lang="en-CA" dirty="0" err="1"/>
              <a:t>of</a:t>
            </a:r>
            <a:r>
              <a:rPr lang="en-CA" dirty="0"/>
              <a:t> developing heart disease, diabetes, and even asthma</a:t>
            </a:r>
          </a:p>
          <a:p>
            <a:endParaRPr lang="en-CA" dirty="0"/>
          </a:p>
          <a:p>
            <a:r>
              <a:rPr lang="en-CA" dirty="0"/>
              <a:t>Blackberry leaves help prevent cholera, anemia, regulates menses, diarrhea and dysentery. Prolonged use of the tea is also beneficial for enteritis, chronic appendicitis, stomach upset, and </a:t>
            </a:r>
            <a:r>
              <a:rPr lang="en-CA" dirty="0" err="1"/>
              <a:t>leukorrhea</a:t>
            </a:r>
            <a:r>
              <a:rPr lang="en-CA" dirty="0"/>
              <a:t>. </a:t>
            </a:r>
          </a:p>
          <a:p>
            <a:endParaRPr lang="en-CA" dirty="0"/>
          </a:p>
          <a:p>
            <a:r>
              <a:rPr lang="en-CA" dirty="0"/>
              <a:t>Peaches can be used as a diuretic, expectorant, laxative,  and sedative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Strawberry Rhubarb Parfait</a:t>
            </a:r>
          </a:p>
        </p:txBody>
      </p:sp>
      <p:pic>
        <p:nvPicPr>
          <p:cNvPr id="5" name="Content Placeholder 4" descr="strawberry rhubarb.png"/>
          <p:cNvPicPr>
            <a:picLocks noGrp="1" noChangeAspect="1"/>
          </p:cNvPicPr>
          <p:nvPr>
            <p:ph idx="1"/>
          </p:nvPr>
        </p:nvPicPr>
        <p:blipFill>
          <a:blip r:embed="rId2" cstate="print"/>
          <a:stretch>
            <a:fillRect/>
          </a:stretch>
        </p:blipFill>
        <p:spPr>
          <a:xfrm>
            <a:off x="3707904" y="692696"/>
            <a:ext cx="5112568" cy="51125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 Placeholder 3"/>
          <p:cNvSpPr>
            <a:spLocks noGrp="1"/>
          </p:cNvSpPr>
          <p:nvPr>
            <p:ph type="body" sz="half" idx="2"/>
          </p:nvPr>
        </p:nvSpPr>
        <p:spPr/>
        <p:txBody>
          <a:bodyPr>
            <a:normAutofit fontScale="77500" lnSpcReduction="20000"/>
          </a:bodyPr>
          <a:lstStyle/>
          <a:p>
            <a:r>
              <a:rPr lang="en-CA" b="1" dirty="0">
                <a:solidFill>
                  <a:srgbClr val="FF0000"/>
                </a:solidFill>
              </a:rPr>
              <a:t>Ingredients:</a:t>
            </a:r>
          </a:p>
          <a:p>
            <a:r>
              <a:rPr lang="en-CA" dirty="0"/>
              <a:t>Apple, hibiscus, raisins, carrot, yogurt bits (milk powder, sugar, </a:t>
            </a:r>
            <a:r>
              <a:rPr lang="en-CA" dirty="0" err="1"/>
              <a:t>maltodextrin</a:t>
            </a:r>
            <a:r>
              <a:rPr lang="en-CA" dirty="0"/>
              <a:t>, modified starch, citric acid), beetroot, strawberry, rhubarb, natural and artificial flavouring.</a:t>
            </a:r>
          </a:p>
          <a:p>
            <a:endParaRPr lang="en-CA" dirty="0"/>
          </a:p>
          <a:p>
            <a:r>
              <a:rPr lang="en-CA" b="1" dirty="0">
                <a:solidFill>
                  <a:srgbClr val="FF0000"/>
                </a:solidFill>
              </a:rPr>
              <a:t>Medicinal Properties:</a:t>
            </a:r>
          </a:p>
          <a:p>
            <a:r>
              <a:rPr lang="en-CA" dirty="0"/>
              <a:t>Apples boost your immune system, help reduce the risk of </a:t>
            </a:r>
            <a:r>
              <a:rPr lang="en-CA" dirty="0" err="1"/>
              <a:t>of</a:t>
            </a:r>
            <a:r>
              <a:rPr lang="en-CA" dirty="0"/>
              <a:t> developing heart disease, diabetes, and even asthma</a:t>
            </a:r>
          </a:p>
          <a:p>
            <a:endParaRPr lang="en-CA" dirty="0"/>
          </a:p>
          <a:p>
            <a:r>
              <a:rPr lang="en-CA" dirty="0"/>
              <a:t>Hibiscus is used to treat colds and improve skin health, including protecting skin from UV rays</a:t>
            </a:r>
          </a:p>
          <a:p>
            <a:endParaRPr lang="en-CA" dirty="0"/>
          </a:p>
          <a:p>
            <a:r>
              <a:rPr lang="en-CA" dirty="0"/>
              <a:t>Beetroot is a natural </a:t>
            </a:r>
            <a:r>
              <a:rPr lang="en-CA" dirty="0" err="1"/>
              <a:t>detoxicant</a:t>
            </a:r>
            <a:r>
              <a:rPr lang="en-CA" dirty="0"/>
              <a:t>, antioxidant, diuretic, antipyretic – helping regulate blood </a:t>
            </a:r>
            <a:r>
              <a:rPr lang="en-CA" dirty="0" err="1"/>
              <a:t>presssure</a:t>
            </a:r>
            <a:r>
              <a:rPr lang="en-CA" dirty="0"/>
              <a:t>.</a:t>
            </a:r>
          </a:p>
          <a:p>
            <a:endParaRPr lang="en-CA" dirty="0"/>
          </a:p>
          <a:p>
            <a:r>
              <a:rPr lang="en-CA" dirty="0"/>
              <a:t>Rhubarb helps in chronic </a:t>
            </a:r>
            <a:r>
              <a:rPr lang="en-CA" dirty="0" err="1"/>
              <a:t>constipation.diarrhea</a:t>
            </a:r>
            <a:r>
              <a:rPr lang="en-CA" dirty="0"/>
              <a:t> </a:t>
            </a:r>
          </a:p>
          <a:p>
            <a:r>
              <a:rPr lang="en-CA" dirty="0"/>
              <a:t>inflammation of the colon, liver and gallbladder complaints, hemorrhoids , menstrual complaints ,</a:t>
            </a:r>
          </a:p>
          <a:p>
            <a:r>
              <a:rPr lang="en-CA" dirty="0"/>
              <a:t>poor blood circulation , pain from swelling or inflammation , bacterial infections, and  </a:t>
            </a:r>
          </a:p>
          <a:p>
            <a:r>
              <a:rPr lang="en-CA" dirty="0"/>
              <a:t>auto-immune reactions  </a:t>
            </a:r>
          </a:p>
          <a:p>
            <a:endParaRPr lang="en-CA" dirty="0"/>
          </a:p>
          <a:p>
            <a:r>
              <a:rPr lang="en-CA" dirty="0"/>
              <a:t>Strawberry </a:t>
            </a:r>
          </a:p>
          <a:p>
            <a:endParaRPr lang="en-C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Mint</a:t>
            </a:r>
          </a:p>
        </p:txBody>
      </p:sp>
      <p:pic>
        <p:nvPicPr>
          <p:cNvPr id="5" name="Content Placeholder 4" descr="peppermint.png"/>
          <p:cNvPicPr>
            <a:picLocks noGrp="1" noChangeAspect="1"/>
          </p:cNvPicPr>
          <p:nvPr>
            <p:ph idx="1"/>
          </p:nvPr>
        </p:nvPicPr>
        <p:blipFill>
          <a:blip r:embed="rId2" cstate="print"/>
          <a:stretch>
            <a:fillRect/>
          </a:stretch>
        </p:blipFill>
        <p:spPr>
          <a:xfrm>
            <a:off x="4499992" y="2852936"/>
            <a:ext cx="3588519" cy="35885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a:t>Peppermint leaves from Oregon and Washington State.</a:t>
            </a:r>
          </a:p>
          <a:p>
            <a:endParaRPr lang="en-CA" dirty="0"/>
          </a:p>
          <a:p>
            <a:r>
              <a:rPr lang="en-CA" b="1" dirty="0">
                <a:solidFill>
                  <a:srgbClr val="FF0000"/>
                </a:solidFill>
              </a:rPr>
              <a:t>Medicinal Properties:</a:t>
            </a:r>
          </a:p>
          <a:p>
            <a:r>
              <a:rPr lang="en-CA" dirty="0"/>
              <a:t>Mint has many benefits when consumed as a supplement. It aids the digestive system as it boosts action in the salivary glands, soothes the stomach during bouts of indigestion, and can provide relief for nausea, beneficial in alleviating congestion, stimulant, and aids in better cognitive functioning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052736"/>
            <a:ext cx="3547886" cy="19956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White Tea</a:t>
            </a:r>
          </a:p>
        </p:txBody>
      </p:sp>
      <p:pic>
        <p:nvPicPr>
          <p:cNvPr id="5" name="Content Placeholder 4" descr="whie tea.jpg"/>
          <p:cNvPicPr>
            <a:picLocks noGrp="1" noChangeAspect="1"/>
          </p:cNvPicPr>
          <p:nvPr>
            <p:ph idx="1"/>
          </p:nvPr>
        </p:nvPicPr>
        <p:blipFill>
          <a:blip r:embed="rId2" cstate="print"/>
          <a:stretch>
            <a:fillRect/>
          </a:stretch>
        </p:blipFill>
        <p:spPr>
          <a:xfrm>
            <a:off x="3696023" y="764704"/>
            <a:ext cx="4968552" cy="49685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a:t>Organic: White tea from Fujian province</a:t>
            </a:r>
          </a:p>
          <a:p>
            <a:endParaRPr lang="en-CA" dirty="0"/>
          </a:p>
          <a:p>
            <a:r>
              <a:rPr lang="en-CA" b="1" dirty="0">
                <a:solidFill>
                  <a:srgbClr val="FF0000"/>
                </a:solidFill>
              </a:rPr>
              <a:t>Medicinal Properties:</a:t>
            </a:r>
            <a:endParaRPr lang="en-CA" dirty="0"/>
          </a:p>
          <a:p>
            <a:r>
              <a:rPr lang="en-CA" dirty="0"/>
              <a:t>White tea is the least processed tea and has the highest antioxidant levels, can thin the blood and improve artery function, reduce cholesterol, and protects the heart and the entire circulatory system.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Hibiscus</a:t>
            </a:r>
          </a:p>
        </p:txBody>
      </p:sp>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a:t>Hibiscus flower (dried)</a:t>
            </a:r>
          </a:p>
          <a:p>
            <a:endParaRPr lang="en-CA" dirty="0"/>
          </a:p>
          <a:p>
            <a:r>
              <a:rPr lang="en-CA" b="1" dirty="0">
                <a:solidFill>
                  <a:srgbClr val="FF0000"/>
                </a:solidFill>
              </a:rPr>
              <a:t>Medicinal Properties:</a:t>
            </a:r>
          </a:p>
          <a:p>
            <a:r>
              <a:rPr lang="en-CA" dirty="0"/>
              <a:t> Hibiscus can provide relief from high blood pressure and high cholesterol, as well as digestive, immune system, and inflammatory problems. It helps to cure liver disease and reduces the risk of cancer. It can also speed up the metabolism and help in healthy, gradual weight loss.</a:t>
            </a:r>
          </a:p>
        </p:txBody>
      </p:sp>
      <p:pic>
        <p:nvPicPr>
          <p:cNvPr id="3" name="Picture 2"/>
          <p:cNvPicPr>
            <a:picLocks noChangeAspect="1"/>
          </p:cNvPicPr>
          <p:nvPr/>
        </p:nvPicPr>
        <p:blipFill>
          <a:blip r:embed="rId2"/>
          <a:stretch>
            <a:fillRect/>
          </a:stretch>
        </p:blipFill>
        <p:spPr>
          <a:xfrm>
            <a:off x="3995936" y="3284984"/>
            <a:ext cx="4494855" cy="259577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1628800"/>
            <a:ext cx="2627784" cy="19708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300443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Devil’s Club</a:t>
            </a:r>
          </a:p>
        </p:txBody>
      </p:sp>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a:t>Devil’s club inner bark (dried and prepared)</a:t>
            </a:r>
          </a:p>
          <a:p>
            <a:endParaRPr lang="en-CA" dirty="0"/>
          </a:p>
          <a:p>
            <a:r>
              <a:rPr lang="en-CA" b="1" dirty="0">
                <a:solidFill>
                  <a:srgbClr val="FF0000"/>
                </a:solidFill>
              </a:rPr>
              <a:t>Medicinal Properties:</a:t>
            </a:r>
          </a:p>
          <a:p>
            <a:r>
              <a:rPr lang="en-CA" dirty="0"/>
              <a:t>Devil’s club extracts of the inner bark appear to have antipyretic, antitussive, and antibacterial </a:t>
            </a:r>
            <a:r>
              <a:rPr lang="en-CA" b="1" dirty="0"/>
              <a:t>properties</a:t>
            </a:r>
            <a:r>
              <a:rPr lang="en-CA" dirty="0"/>
              <a:t>. The plant has been used internally to treat a variety of conditions including influenza, measles, diabetes, cancer, arthritis, and rheumatism..</a:t>
            </a:r>
          </a:p>
        </p:txBody>
      </p:sp>
      <p:pic>
        <p:nvPicPr>
          <p:cNvPr id="5" name="Picture 4"/>
          <p:cNvPicPr>
            <a:picLocks noChangeAspect="1"/>
          </p:cNvPicPr>
          <p:nvPr/>
        </p:nvPicPr>
        <p:blipFill>
          <a:blip r:embed="rId2"/>
          <a:stretch>
            <a:fillRect/>
          </a:stretch>
        </p:blipFill>
        <p:spPr>
          <a:xfrm>
            <a:off x="3851920" y="3542408"/>
            <a:ext cx="4679039" cy="25837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3"/>
          <a:stretch>
            <a:fillRect/>
          </a:stretch>
        </p:blipFill>
        <p:spPr>
          <a:xfrm>
            <a:off x="6372200" y="1052736"/>
            <a:ext cx="1962150" cy="28575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669846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71184" cy="1162050"/>
          </a:xfrm>
        </p:spPr>
        <p:txBody>
          <a:bodyPr>
            <a:normAutofit fontScale="90000"/>
          </a:bodyPr>
          <a:lstStyle/>
          <a:p>
            <a:r>
              <a:rPr lang="en-CA" sz="4400" dirty="0" err="1"/>
              <a:t>qwáyúwél</a:t>
            </a:r>
            <a:r>
              <a:rPr lang="en-CA" sz="5400" dirty="0"/>
              <a:t> </a:t>
            </a:r>
            <a:r>
              <a:rPr lang="en-CA" sz="3100" dirty="0"/>
              <a:t>(</a:t>
            </a:r>
            <a:r>
              <a:rPr lang="en-CA" sz="3100" dirty="0" err="1"/>
              <a:t>halq’emeylem</a:t>
            </a:r>
            <a:r>
              <a:rPr lang="en-CA" sz="3100" dirty="0"/>
              <a:t>)</a:t>
            </a:r>
            <a:br>
              <a:rPr lang="en-CA" sz="3100" dirty="0"/>
            </a:br>
            <a:r>
              <a:rPr lang="en-CA" sz="2800" dirty="0" err="1"/>
              <a:t>Dandilion</a:t>
            </a:r>
            <a:r>
              <a:rPr lang="en-CA" sz="2800" dirty="0"/>
              <a:t> (Root)</a:t>
            </a:r>
          </a:p>
        </p:txBody>
      </p:sp>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err="1"/>
              <a:t>Dandilion</a:t>
            </a:r>
            <a:r>
              <a:rPr lang="en-CA" dirty="0"/>
              <a:t> root (dried)</a:t>
            </a:r>
          </a:p>
          <a:p>
            <a:endParaRPr lang="en-CA" dirty="0"/>
          </a:p>
          <a:p>
            <a:r>
              <a:rPr lang="en-CA" b="1" dirty="0">
                <a:solidFill>
                  <a:srgbClr val="FF0000"/>
                </a:solidFill>
              </a:rPr>
              <a:t>Medicinal Properties:</a:t>
            </a:r>
          </a:p>
          <a:p>
            <a:r>
              <a:rPr lang="en-CA" dirty="0"/>
              <a:t>Fresh or dried dandelion herb is also used as a mild appetite stimulant, and to improve upset stomach. The root of the dandelion plant may act as a mild laxative and has been used to improve digestion. Preliminary research suggests that dandelion may help improve liver and gallbladder function.</a:t>
            </a:r>
          </a:p>
        </p:txBody>
      </p:sp>
      <p:pic>
        <p:nvPicPr>
          <p:cNvPr id="3" name="Picture 2"/>
          <p:cNvPicPr>
            <a:picLocks noChangeAspect="1"/>
          </p:cNvPicPr>
          <p:nvPr/>
        </p:nvPicPr>
        <p:blipFill>
          <a:blip r:embed="rId2"/>
          <a:stretch>
            <a:fillRect/>
          </a:stretch>
        </p:blipFill>
        <p:spPr>
          <a:xfrm>
            <a:off x="4680012" y="2996952"/>
            <a:ext cx="3240360" cy="32403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0699" y="1435100"/>
            <a:ext cx="2926080" cy="19507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13611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TM10001105[[fn=Crop]]</Template>
  <TotalTime>2862</TotalTime>
  <Words>1850</Words>
  <Application>Microsoft Macintosh PowerPoint</Application>
  <PresentationFormat>On-screen Show (4:3)</PresentationFormat>
  <Paragraphs>187</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Blueberry Jam  </vt:lpstr>
      <vt:lpstr>Serenity Now </vt:lpstr>
      <vt:lpstr>Just Peachy</vt:lpstr>
      <vt:lpstr>Strawberry Rhubarb Parfait</vt:lpstr>
      <vt:lpstr>Mint</vt:lpstr>
      <vt:lpstr>White Tea</vt:lpstr>
      <vt:lpstr>Hibiscus</vt:lpstr>
      <vt:lpstr>Devil’s Club</vt:lpstr>
      <vt:lpstr>qwáyúwél (halq’emeylem) Dandilion (Root)</vt:lpstr>
      <vt:lpstr>Mullein </vt:lpstr>
      <vt:lpstr>Jitl’l (Haida) Elderberry  </vt:lpstr>
      <vt:lpstr>Lavender </vt:lpstr>
      <vt:lpstr>  Gudang.xaal (Haida) Nettle </vt:lpstr>
      <vt:lpstr>Sk’awgaan (Haida) Raspberry </vt:lpstr>
      <vt:lpstr>k’aay (Haida) Apple</vt:lpstr>
      <vt:lpstr>Tllgaa sk’aawgaanga (Haida)  Blackberry</vt:lpstr>
      <vt:lpstr>Bear Trap</vt:lpstr>
      <vt:lpstr>qʷəqʷłin̓ (Sylix) Birch Bark</vt:lpstr>
      <vt:lpstr>Milk Thistle</vt:lpstr>
      <vt:lpstr>  įtsólé (Dene) Rosehip</vt:lpstr>
      <vt:lpstr>Amowask (Cree) Yarrow</vt:lpstr>
      <vt:lpstr>Okacakan-askos (Cree) Horsetail (scouring rush or shavegrass)</vt:lpstr>
      <vt:lpstr> th'eláltel  (Halq'eméylem) Juniper Berry</vt:lpstr>
      <vt:lpstr> Blueberry Leaf     </vt:lpstr>
      <vt:lpstr>Elder Flower</vt:lpstr>
      <vt:lpstr>Indigenous Name/language:   Common Name: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Blueberry Jam</dc:title>
  <dc:creator>Woodro</dc:creator>
  <cp:lastModifiedBy>Jessica Knott</cp:lastModifiedBy>
  <cp:revision>40</cp:revision>
  <cp:lastPrinted>2017-11-16T19:56:17Z</cp:lastPrinted>
  <dcterms:created xsi:type="dcterms:W3CDTF">2016-10-19T03:07:00Z</dcterms:created>
  <dcterms:modified xsi:type="dcterms:W3CDTF">2020-11-20T19:06:32Z</dcterms:modified>
</cp:coreProperties>
</file>